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3" r:id="rId4"/>
    <p:sldId id="331" r:id="rId5"/>
    <p:sldId id="332" r:id="rId6"/>
    <p:sldId id="330" r:id="rId7"/>
    <p:sldId id="264" r:id="rId8"/>
    <p:sldId id="265" r:id="rId9"/>
    <p:sldId id="266" r:id="rId10"/>
    <p:sldId id="328" r:id="rId11"/>
    <p:sldId id="329" r:id="rId12"/>
    <p:sldId id="320" r:id="rId13"/>
    <p:sldId id="327" r:id="rId14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S San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S San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S San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S San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S San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S San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S San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S San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S San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9" autoAdjust="0"/>
    <p:restoredTop sz="97403" autoAdjust="0"/>
  </p:normalViewPr>
  <p:slideViewPr>
    <p:cSldViewPr>
      <p:cViewPr varScale="1">
        <p:scale>
          <a:sx n="70" d="100"/>
          <a:sy n="70" d="100"/>
        </p:scale>
        <p:origin x="6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28453" cy="4284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3C043327-23C9-416E-B2BF-7D330160A0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220075"/>
            <a:ext cx="49228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0066"/>
                </a:solidFill>
                <a:latin typeface="NS Sans" charset="0"/>
              </a:defRPr>
            </a:lvl1pPr>
          </a:lstStyle>
          <a:p>
            <a:pPr>
              <a:defRPr/>
            </a:pPr>
            <a:r>
              <a:rPr lang="nl-NL" altLang="nl-NL"/>
              <a:t>Titel, datum - NS Sans regular 12 pt, NS blauw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74545DB-D924-4114-8B3A-3CDE41B912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29000" y="180975"/>
            <a:ext cx="28844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0066"/>
                </a:solidFill>
                <a:latin typeface="NS Sans" charset="0"/>
              </a:defRPr>
            </a:lvl1pPr>
          </a:lstStyle>
          <a:p>
            <a:pPr>
              <a:defRPr/>
            </a:pPr>
            <a:fld id="{FAA60277-D86E-49A1-8AD1-0C356F75BE1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4100" name="Picture 7" descr="vignet">
            <a:extLst>
              <a:ext uri="{FF2B5EF4-FFF2-40B4-BE49-F238E27FC236}">
                <a16:creationId xmlns:a16="http://schemas.microsoft.com/office/drawing/2014/main" id="{8C160CFC-9A99-46BF-BFD7-8BBBF9F1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8578850"/>
            <a:ext cx="3095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EF813E-6DCC-465F-B5A9-EAC34C96D5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NS Sans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AD5C4D2-F145-455D-B13F-C04AAF3A5F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NS Sans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205C816-1759-4285-A66E-C46CE64896C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D392913-50B2-4F71-8057-7B196AEF76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Click to edit Master text styles</a:t>
            </a:r>
          </a:p>
          <a:p>
            <a:pPr lvl="1"/>
            <a:r>
              <a:rPr lang="nl-NL" altLang="nl-NL" noProof="0"/>
              <a:t>Second level</a:t>
            </a:r>
          </a:p>
          <a:p>
            <a:pPr lvl="2"/>
            <a:r>
              <a:rPr lang="nl-NL" altLang="nl-NL" noProof="0"/>
              <a:t>Third level</a:t>
            </a:r>
          </a:p>
          <a:p>
            <a:pPr lvl="3"/>
            <a:r>
              <a:rPr lang="nl-NL" altLang="nl-NL" noProof="0"/>
              <a:t>Fourth level</a:t>
            </a:r>
          </a:p>
          <a:p>
            <a:pPr lvl="4"/>
            <a:r>
              <a:rPr lang="nl-NL" altLang="nl-NL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AFB9B83-0D3C-4488-803A-C26E377AE8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NS Sans" charset="0"/>
              </a:defRPr>
            </a:lvl1pPr>
          </a:lstStyle>
          <a:p>
            <a:pPr>
              <a:defRPr/>
            </a:pPr>
            <a:r>
              <a:rPr lang="nl-NL" altLang="nl-NL"/>
              <a:t>Titel, datum - NS Sans regular 12 pt, NS blauw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9368C5C-8560-4705-8CF5-36664B5BC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NS Sans" charset="0"/>
              </a:defRPr>
            </a:lvl1pPr>
          </a:lstStyle>
          <a:p>
            <a:pPr>
              <a:defRPr/>
            </a:pPr>
            <a:fld id="{A015681D-62B8-47CE-9AFA-033663B08A3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S San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S San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S San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S San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S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78A6456-37E5-49FF-A1C7-D7781395F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C6DD1D4-2C50-402A-9D25-A8754E394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39C77F-2F9A-4B35-8ADD-AD185B4377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nl-NL" altLang="nl-NL"/>
              <a:t>Titel, datum - NS Sans regular 12 pt, NS blauw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CDD930-F97E-46E4-B681-8F644C813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D5AAEC1B-C3C8-4982-9E68-482F0CE09296}" type="slidenum">
              <a:rPr lang="nl-NL" altLang="nl-NL"/>
              <a:pPr>
                <a:defRPr/>
              </a:pPr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71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0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2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760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1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1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9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97947"/>
      </p:ext>
    </p:extLst>
  </p:cSld>
  <p:clrMapOvr>
    <a:masterClrMapping/>
  </p:clrMapOvr>
  <p:transition spd="med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37322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77912"/>
      </p:ext>
    </p:extLst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59922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8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11016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35850"/>
      </p:ext>
    </p:extLst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88270"/>
      </p:ext>
    </p:extLst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7600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15997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85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>
    <p:push dir="r"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My6-bUSGyw" TargetMode="External"/><Relationship Id="rId2" Type="http://schemas.openxmlformats.org/officeDocument/2006/relationships/hyperlink" Target="http://www.youtube.com/watch?v=xMy6-bUSGy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poeziepaleis.nl/wedstrijden/12-18/dmd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819AF527-BED6-40AF-BDFF-2739C0C809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nl-NL" sz="3200" dirty="0" err="1"/>
              <a:t>Poëzie</a:t>
            </a:r>
            <a:endParaRPr lang="en-US" altLang="nl-NL" sz="3200" dirty="0"/>
          </a:p>
        </p:txBody>
      </p:sp>
      <p:pic>
        <p:nvPicPr>
          <p:cNvPr id="5124" name="Picture 1032" descr="sinterklaasgedicht">
            <a:extLst>
              <a:ext uri="{FF2B5EF4-FFF2-40B4-BE49-F238E27FC236}">
                <a16:creationId xmlns:a16="http://schemas.microsoft.com/office/drawing/2014/main" id="{CCCE10E7-E4FF-445C-937B-544BF3EB1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7463"/>
            <a:ext cx="45720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C1AA1F7-120E-1E48-8405-132AD2792A3C}"/>
              </a:ext>
            </a:extLst>
          </p:cNvPr>
          <p:cNvSpPr txBox="1"/>
          <p:nvPr/>
        </p:nvSpPr>
        <p:spPr>
          <a:xfrm>
            <a:off x="2438400" y="3304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  <p:transition spd="med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Rectangle 6">
            <a:extLst>
              <a:ext uri="{FF2B5EF4-FFF2-40B4-BE49-F238E27FC236}">
                <a16:creationId xmlns:a16="http://schemas.microsoft.com/office/drawing/2014/main" id="{B51EB3F9-BADE-492E-AA89-0B961951E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376" y="1376"/>
            <a:ext cx="6854825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S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NS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NS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NS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NS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9pPr>
          </a:lstStyle>
          <a:p>
            <a:pPr eaLnBrk="1" hangingPunct="1"/>
            <a:endParaRPr lang="nl-NL" alt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Lieve Ari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Wees niet bang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 wereld is rond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en dat </a:t>
            </a:r>
            <a:r>
              <a:rPr lang="nl-NL" alt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istie</a:t>
            </a:r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al lang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 mensen zijn goed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 mensen zijn slecht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Maar ze gaan allen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dezelfde weg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Hoe langer je leeft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hoe korter het duurt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Je komt uit het water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en gaat door het vuur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Daarom lieve Ari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Wees niet bang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 wereld draait rond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en dat </a:t>
            </a:r>
            <a:r>
              <a:rPr lang="nl-NL" alt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doettie</a:t>
            </a:r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nog lang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altLang="nl-NL" sz="1600" dirty="0">
              <a:cs typeface="Times New Roman" panose="02020603050405020304" pitchFamily="18" charset="0"/>
            </a:endParaRPr>
          </a:p>
          <a:p>
            <a:r>
              <a:rPr lang="nl-NL" altLang="nl-NL" sz="16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JULES DEELDER</a:t>
            </a:r>
            <a:r>
              <a:rPr lang="nl-NL" altLang="nl-NL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nl-NL" altLang="nl-NL" sz="1600" dirty="0"/>
          </a:p>
        </p:txBody>
      </p:sp>
      <p:pic>
        <p:nvPicPr>
          <p:cNvPr id="183298" name="Picture 2" descr="DEELDER-foto-door-A">
            <a:hlinkHover r:id="rId3"/>
            <a:extLst>
              <a:ext uri="{FF2B5EF4-FFF2-40B4-BE49-F238E27FC236}">
                <a16:creationId xmlns:a16="http://schemas.microsoft.com/office/drawing/2014/main" id="{C0736D66-C171-42B8-9447-DC0C314C5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714500"/>
            <a:ext cx="53149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668868BB-8A24-48EF-B178-D861E0709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669925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Spelregels bij het maken van </a:t>
            </a:r>
            <a:b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 gedicht:</a:t>
            </a:r>
            <a:b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4C884109-E02C-417D-8C65-A26DA83716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00000"/>
              </a:lnSpc>
              <a:buFontTx/>
              <a:buNone/>
              <a:tabLst>
                <a:tab pos="3771900" algn="l"/>
              </a:tabLst>
            </a:pPr>
            <a:r>
              <a:rPr lang="nl-NL" altLang="nl-NL" sz="24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altLang="nl-NL" sz="2400" b="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3771900" algn="l"/>
              </a:tabLs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regels zijn kort</a:t>
            </a:r>
          </a:p>
          <a:p>
            <a:pPr>
              <a:lnSpc>
                <a:spcPct val="100000"/>
              </a:lnSpc>
              <a:buFontTx/>
              <a:buNone/>
              <a:tabLst>
                <a:tab pos="3771900" algn="l"/>
              </a:tabLst>
            </a:pPr>
            <a:endParaRPr lang="nl-NL" altLang="nl-NL" sz="2400" b="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3771900" algn="l"/>
              </a:tabLs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Ga niets uitleggen</a:t>
            </a:r>
          </a:p>
          <a:p>
            <a:pPr>
              <a:lnSpc>
                <a:spcPct val="100000"/>
              </a:lnSpc>
              <a:buFontTx/>
              <a:buNone/>
              <a:tabLst>
                <a:tab pos="3771900" algn="l"/>
              </a:tabLst>
            </a:pPr>
            <a:endParaRPr lang="nl-NL" altLang="nl-NL" sz="2400" b="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3771900" algn="l"/>
              </a:tabLs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Herhaal af en toe een belangrijk woord of regel</a:t>
            </a:r>
          </a:p>
          <a:p>
            <a:pPr>
              <a:lnSpc>
                <a:spcPct val="100000"/>
              </a:lnSpc>
              <a:buFontTx/>
              <a:buNone/>
              <a:tabLst>
                <a:tab pos="3771900" algn="l"/>
              </a:tabLst>
            </a:pPr>
            <a:endParaRPr lang="nl-NL" altLang="nl-NL" sz="2400" b="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3771900" algn="l"/>
              </a:tabLs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Sla ook af en toe een regel over</a:t>
            </a:r>
          </a:p>
          <a:p>
            <a:pPr>
              <a:lnSpc>
                <a:spcPct val="100000"/>
              </a:lnSpc>
              <a:buFontTx/>
              <a:buNone/>
              <a:tabLst>
                <a:tab pos="3771900" algn="l"/>
              </a:tabLst>
            </a:pPr>
            <a:endParaRPr lang="nl-NL" altLang="nl-NL" sz="2400" b="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3771900" algn="l"/>
              </a:tabLs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Denk aan een bijzondere afsluitende regel</a:t>
            </a:r>
            <a:r>
              <a:rPr lang="nl-NL" altLang="nl-NL" sz="2400" b="0" dirty="0"/>
              <a:t> </a:t>
            </a:r>
          </a:p>
        </p:txBody>
      </p:sp>
    </p:spTree>
  </p:cSld>
  <p:clrMapOvr>
    <a:masterClrMapping/>
  </p:clrMapOvr>
  <p:transition spd="med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721C6CF1-6A72-446B-8F94-87866DC39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altLang="nl-NL"/>
              <a:t>Je gedicht afronden</a:t>
            </a:r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1D4F7DEC-954A-45B8-9B35-5EDFA99E2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10" y="1524000"/>
            <a:ext cx="837182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771900" algn="l"/>
              </a:tabLst>
              <a:defRPr>
                <a:solidFill>
                  <a:schemeClr val="tx1"/>
                </a:solidFill>
                <a:latin typeface="NS Sans" pitchFamily="2" charset="0"/>
              </a:defRPr>
            </a:lvl1pPr>
            <a:lvl2pPr marL="742950" indent="-285750">
              <a:tabLst>
                <a:tab pos="3771900" algn="l"/>
              </a:tabLst>
              <a:defRPr>
                <a:solidFill>
                  <a:schemeClr val="tx1"/>
                </a:solidFill>
                <a:latin typeface="NS Sans" pitchFamily="2" charset="0"/>
              </a:defRPr>
            </a:lvl2pPr>
            <a:lvl3pPr marL="1143000" indent="-228600">
              <a:tabLst>
                <a:tab pos="3771900" algn="l"/>
              </a:tabLst>
              <a:defRPr>
                <a:solidFill>
                  <a:schemeClr val="tx1"/>
                </a:solidFill>
                <a:latin typeface="NS Sans" pitchFamily="2" charset="0"/>
              </a:defRPr>
            </a:lvl3pPr>
            <a:lvl4pPr marL="1600200" indent="-228600">
              <a:tabLst>
                <a:tab pos="3771900" algn="l"/>
              </a:tabLst>
              <a:defRPr>
                <a:solidFill>
                  <a:schemeClr val="tx1"/>
                </a:solidFill>
                <a:latin typeface="NS Sans" pitchFamily="2" charset="0"/>
              </a:defRPr>
            </a:lvl4pPr>
            <a:lvl5pPr marL="2057400" indent="-228600">
              <a:tabLst>
                <a:tab pos="3771900" algn="l"/>
              </a:tabLst>
              <a:defRPr>
                <a:solidFill>
                  <a:schemeClr val="tx1"/>
                </a:solidFill>
                <a:latin typeface="NS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>
                <a:solidFill>
                  <a:schemeClr val="tx1"/>
                </a:solidFill>
                <a:latin typeface="NS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>
                <a:solidFill>
                  <a:schemeClr val="tx1"/>
                </a:solidFill>
                <a:latin typeface="NS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>
                <a:solidFill>
                  <a:schemeClr val="tx1"/>
                </a:solidFill>
                <a:latin typeface="NS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>
                <a:solidFill>
                  <a:schemeClr val="tx1"/>
                </a:solidFill>
                <a:latin typeface="NS Sans" pitchFamily="2" charset="0"/>
              </a:defRPr>
            </a:lvl9pPr>
          </a:lstStyle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Heb je je gehouden aan de spelregels? </a:t>
            </a:r>
          </a:p>
          <a:p>
            <a:pPr eaLnBrk="1" hangingPunct="1"/>
            <a:endParaRPr lang="nl-NL" altLang="nl-NL" sz="2400" dirty="0">
              <a:cs typeface="Times New Roman" panose="02020603050405020304" pitchFamily="18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Welke woorden in het gedicht mis je niet als je ze schrapt? </a:t>
            </a:r>
          </a:p>
          <a:p>
            <a:endParaRPr lang="nl-NL" altLang="nl-NL" sz="2400" dirty="0">
              <a:cs typeface="Times New Roman" panose="02020603050405020304" pitchFamily="18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Welke woorden kun je vervangen door nog betere woorden? </a:t>
            </a:r>
          </a:p>
          <a:p>
            <a:endParaRPr lang="nl-NL" altLang="nl-NL" sz="2400" dirty="0">
              <a:cs typeface="Times New Roman" panose="02020603050405020304" pitchFamily="18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Moeten sommige regels van plaats veranderen? </a:t>
            </a:r>
          </a:p>
          <a:p>
            <a:endParaRPr lang="nl-NL" altLang="nl-NL" sz="2400" dirty="0">
              <a:cs typeface="Times New Roman" panose="02020603050405020304" pitchFamily="18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Kies een belangrijk woord uit het gedicht als titel.</a:t>
            </a:r>
            <a:r>
              <a:rPr lang="nl-NL" altLang="nl-NL" sz="2400" dirty="0"/>
              <a:t> </a:t>
            </a:r>
          </a:p>
        </p:txBody>
      </p:sp>
    </p:spTree>
  </p:cSld>
  <p:clrMapOvr>
    <a:masterClrMapping/>
  </p:clrMapOvr>
  <p:transition spd="med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4FB61576-973A-4304-9546-46686C34F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altLang="nl-NL" dirty="0"/>
              <a:t>Wedstrijd</a:t>
            </a:r>
          </a:p>
        </p:txBody>
      </p:sp>
      <p:pic>
        <p:nvPicPr>
          <p:cNvPr id="15363" name="Picture 16" descr="logoDMDM">
            <a:hlinkClick r:id="rId2"/>
            <a:hlinkHover r:id="rId2"/>
            <a:extLst>
              <a:ext uri="{FF2B5EF4-FFF2-40B4-BE49-F238E27FC236}">
                <a16:creationId xmlns:a16="http://schemas.microsoft.com/office/drawing/2014/main" id="{0EB7EB82-7AE1-412C-9648-6B8876E2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7" name="Text Box 17">
            <a:extLst>
              <a:ext uri="{FF2B5EF4-FFF2-40B4-BE49-F238E27FC236}">
                <a16:creationId xmlns:a16="http://schemas.microsoft.com/office/drawing/2014/main" id="{4FE775F3-A70F-4650-9FF0-BA0B29F5C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4714875"/>
            <a:ext cx="556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nl-NL" altLang="nl-NL" sz="2000" dirty="0">
                <a:latin typeface="NS Sans" charset="0"/>
              </a:rPr>
              <a:t>Insturen voor 5 februari 2024</a:t>
            </a:r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E0BA191-1652-4D6D-A3FF-2AADF16ED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altLang="nl-NL"/>
              <a:t>Les Poëzie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625611D-B5D1-4698-9295-76CAB3DBD2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4425" y="1715188"/>
            <a:ext cx="7454900" cy="4146550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2400" dirty="0"/>
              <a:t>Gedichten</a:t>
            </a:r>
          </a:p>
          <a:p>
            <a:pPr eaLnBrk="1" hangingPunct="1">
              <a:defRPr/>
            </a:pPr>
            <a:r>
              <a:rPr lang="nl-NL" altLang="nl-NL" sz="2400" dirty="0"/>
              <a:t>Theorie</a:t>
            </a:r>
          </a:p>
          <a:p>
            <a:pPr eaLnBrk="1" hangingPunct="1">
              <a:defRPr/>
            </a:pPr>
            <a:r>
              <a:rPr lang="nl-NL" altLang="nl-NL" sz="2400" dirty="0"/>
              <a:t>Zelf proberen</a:t>
            </a:r>
          </a:p>
          <a:p>
            <a:pPr eaLnBrk="1" hangingPunct="1">
              <a:defRPr/>
            </a:pPr>
            <a:r>
              <a:rPr lang="nl-NL" altLang="nl-NL" sz="2400" dirty="0"/>
              <a:t>Hoe maak ik een gedicht?</a:t>
            </a:r>
          </a:p>
          <a:p>
            <a:pPr eaLnBrk="1" hangingPunct="1">
              <a:defRPr/>
            </a:pPr>
            <a:r>
              <a:rPr lang="nl-NL" altLang="nl-NL" sz="2400" dirty="0"/>
              <a:t>Zelf aan de slag</a:t>
            </a:r>
          </a:p>
          <a:p>
            <a:pPr eaLnBrk="1" hangingPunct="1">
              <a:defRPr/>
            </a:pPr>
            <a:r>
              <a:rPr lang="nl-NL" altLang="nl-NL" sz="2400" dirty="0"/>
              <a:t>Gedichten voorlezen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7A3B9AF2-4C39-440C-BF03-9C0EB5D124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5923" y="531813"/>
            <a:ext cx="7162800" cy="5334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l-NL" altLang="nl-NL" dirty="0"/>
              <a:t>Gedichten</a:t>
            </a:r>
          </a:p>
        </p:txBody>
      </p:sp>
      <p:sp>
        <p:nvSpPr>
          <p:cNvPr id="39947" name="Rectangle 1035">
            <a:extLst>
              <a:ext uri="{FF2B5EF4-FFF2-40B4-BE49-F238E27FC236}">
                <a16:creationId xmlns:a16="http://schemas.microsoft.com/office/drawing/2014/main" id="{FEB1D7DD-9A24-4259-8E8A-B15101B8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838" y="1065213"/>
            <a:ext cx="35052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S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NS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NS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NS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NS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9pPr>
          </a:lstStyle>
          <a:p>
            <a:pPr eaLnBrk="1" hangingPunct="1"/>
            <a:r>
              <a:rPr lang="nl-NL" altLang="nl-NL" dirty="0">
                <a:latin typeface="Arial" panose="020B0604020202020204" pitchFamily="34" charset="0"/>
                <a:cs typeface="Times New Roman" panose="02020603050405020304" pitchFamily="18" charset="0"/>
              </a:rPr>
              <a:t>Als ik niet bang was</a:t>
            </a: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zou ik het durven		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Als ik het zou durven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zou ik slagen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Als ik zou slagen		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zou ik het kunnen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Als ik het zou kunnen</a:t>
            </a: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zou ik het willen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Als ik het zou willen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zou ik het kunnen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Als ik het zou kunnen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zou ik slagen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Als ik zou slagen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zou ik het durven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Als ik het zou durven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dan was ik niet bang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altLang="nl-NL" dirty="0">
              <a:cs typeface="Times New Roman" panose="02020603050405020304" pitchFamily="18" charset="0"/>
            </a:endParaRPr>
          </a:p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MARC INSINGEL</a:t>
            </a:r>
            <a:r>
              <a:rPr lang="nl-NL" altLang="nl-NL" dirty="0"/>
              <a:t> </a:t>
            </a:r>
          </a:p>
        </p:txBody>
      </p:sp>
      <p:sp>
        <p:nvSpPr>
          <p:cNvPr id="39948" name="Rectangle 1036">
            <a:extLst>
              <a:ext uri="{FF2B5EF4-FFF2-40B4-BE49-F238E27FC236}">
                <a16:creationId xmlns:a16="http://schemas.microsoft.com/office/drawing/2014/main" id="{51FEEE1E-B330-498C-84DC-61C8F17D1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666" y="2014660"/>
            <a:ext cx="3276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S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NS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NS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NS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NS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9pPr>
          </a:lstStyle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mooie van</a:t>
            </a:r>
          </a:p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Samenleven</a:t>
            </a:r>
          </a:p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Is dat het</a:t>
            </a:r>
          </a:p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Alleen samen</a:t>
            </a:r>
          </a:p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</a:p>
          <a:p>
            <a:pPr eaLnBrk="1" hangingPunct="1"/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Merel </a:t>
            </a:r>
            <a:r>
              <a:rPr lang="nl-NL" alt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Morre</a:t>
            </a:r>
            <a:endParaRPr lang="nl-NL" altLang="nl-NL" sz="2400" b="1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  <p:bldP spid="39947" grpId="1"/>
      <p:bldP spid="39948" grpId="0"/>
      <p:bldP spid="399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F84A378-2F5A-C750-022C-39441487B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829" y="3256915"/>
            <a:ext cx="5543550" cy="3495675"/>
          </a:xfrm>
        </p:spPr>
      </p:pic>
      <p:grpSp>
        <p:nvGrpSpPr>
          <p:cNvPr id="6" name="Group 1039">
            <a:extLst>
              <a:ext uri="{FF2B5EF4-FFF2-40B4-BE49-F238E27FC236}">
                <a16:creationId xmlns:a16="http://schemas.microsoft.com/office/drawing/2014/main" id="{1E7A4A16-ABE2-0CA7-B04D-9807FE378305}"/>
              </a:ext>
            </a:extLst>
          </p:cNvPr>
          <p:cNvGrpSpPr>
            <a:grpSpLocks/>
          </p:cNvGrpSpPr>
          <p:nvPr/>
        </p:nvGrpSpPr>
        <p:grpSpPr bwMode="auto">
          <a:xfrm>
            <a:off x="1572474" y="428918"/>
            <a:ext cx="8321086" cy="4562870"/>
            <a:chOff x="-2344" y="-475"/>
            <a:chExt cx="4398" cy="1685"/>
          </a:xfrm>
        </p:grpSpPr>
        <p:sp>
          <p:nvSpPr>
            <p:cNvPr id="7" name="Rectangle 1038">
              <a:extLst>
                <a:ext uri="{FF2B5EF4-FFF2-40B4-BE49-F238E27FC236}">
                  <a16:creationId xmlns:a16="http://schemas.microsoft.com/office/drawing/2014/main" id="{4BB1AE37-D4DC-3316-6ABD-FF66AB147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54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nl-NL">
                <a:latin typeface="NS Sans" charset="0"/>
              </a:endParaRPr>
            </a:p>
          </p:txBody>
        </p:sp>
        <p:sp>
          <p:nvSpPr>
            <p:cNvPr id="8" name="Rectangle 1037">
              <a:extLst>
                <a:ext uri="{FF2B5EF4-FFF2-40B4-BE49-F238E27FC236}">
                  <a16:creationId xmlns:a16="http://schemas.microsoft.com/office/drawing/2014/main" id="{8E140142-A2E4-AACB-A7E7-028F79532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44" y="-475"/>
              <a:ext cx="2054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nl-NL" altLang="nl-NL" sz="2800" b="1" dirty="0" err="1">
                  <a:solidFill>
                    <a:schemeClr val="bg1"/>
                  </a:solidFill>
                  <a:latin typeface="Arial" charset="0"/>
                </a:rPr>
                <a:t>We’ll</a:t>
              </a:r>
              <a:r>
                <a:rPr lang="nl-NL" altLang="nl-NL" sz="2800" b="1" dirty="0">
                  <a:solidFill>
                    <a:schemeClr val="bg1"/>
                  </a:solidFill>
                  <a:latin typeface="Arial" charset="0"/>
                </a:rPr>
                <a:t> Zee</a:t>
              </a:r>
            </a:p>
            <a:p>
              <a:pPr>
                <a:defRPr/>
              </a:pPr>
              <a:endParaRPr lang="nl-NL" altLang="nl-NL" sz="2400" b="1" dirty="0">
                <a:solidFill>
                  <a:schemeClr val="bg1"/>
                </a:solidFill>
                <a:latin typeface="Arial" charset="0"/>
              </a:endParaRPr>
            </a:p>
            <a:p>
              <a:pPr>
                <a:defRPr/>
              </a:pPr>
              <a:r>
                <a:rPr lang="nl-NL" altLang="nl-NL" sz="2400" dirty="0">
                  <a:solidFill>
                    <a:schemeClr val="bg1"/>
                  </a:solidFill>
                  <a:latin typeface="Arial" charset="0"/>
                </a:rPr>
                <a:t>Zijn er </a:t>
              </a:r>
            </a:p>
            <a:p>
              <a:pPr>
                <a:defRPr/>
              </a:pPr>
              <a:r>
                <a:rPr lang="nl-NL" altLang="nl-NL" sz="2400" dirty="0">
                  <a:solidFill>
                    <a:schemeClr val="bg1"/>
                  </a:solidFill>
                  <a:latin typeface="Arial" charset="0"/>
                </a:rPr>
                <a:t>Walvissen,</a:t>
              </a:r>
            </a:p>
            <a:p>
              <a:pPr>
                <a:defRPr/>
              </a:pPr>
              <a:r>
                <a:rPr lang="nl-NL" altLang="nl-NL" sz="2400" dirty="0">
                  <a:solidFill>
                    <a:schemeClr val="bg1"/>
                  </a:solidFill>
                  <a:latin typeface="Arial" charset="0"/>
                </a:rPr>
                <a:t>Of </a:t>
              </a:r>
              <a:r>
                <a:rPr lang="nl-NL" altLang="nl-NL" sz="2400" dirty="0" err="1">
                  <a:solidFill>
                    <a:schemeClr val="bg1"/>
                  </a:solidFill>
                  <a:latin typeface="Arial" charset="0"/>
                </a:rPr>
                <a:t>nie</a:t>
              </a:r>
              <a:r>
                <a:rPr lang="nl-NL" altLang="nl-NL" sz="2400" dirty="0">
                  <a:solidFill>
                    <a:schemeClr val="bg1"/>
                  </a:solidFill>
                  <a:latin typeface="Arial" charset="0"/>
                </a:rPr>
                <a:t>?</a:t>
              </a:r>
            </a:p>
            <a:p>
              <a:pPr>
                <a:defRPr/>
              </a:pPr>
              <a:endParaRPr lang="nl-NL" altLang="nl-NL" sz="2400" dirty="0">
                <a:solidFill>
                  <a:schemeClr val="bg1"/>
                </a:solidFill>
                <a:latin typeface="Arial" charset="0"/>
              </a:endParaRPr>
            </a:p>
            <a:p>
              <a:pPr>
                <a:defRPr/>
              </a:pPr>
              <a:r>
                <a:rPr lang="nl-NL" altLang="nl-NL" sz="2400" dirty="0">
                  <a:solidFill>
                    <a:schemeClr val="bg1"/>
                  </a:solidFill>
                  <a:latin typeface="Arial" charset="0"/>
                </a:rPr>
                <a:t>Geen idee,</a:t>
              </a:r>
            </a:p>
            <a:p>
              <a:pPr>
                <a:defRPr/>
              </a:pPr>
              <a:r>
                <a:rPr lang="nl-NL" altLang="nl-NL" sz="2400" dirty="0">
                  <a:solidFill>
                    <a:schemeClr val="bg1"/>
                  </a:solidFill>
                  <a:latin typeface="Arial" charset="0"/>
                </a:rPr>
                <a:t>Whale</a:t>
              </a:r>
            </a:p>
            <a:p>
              <a:pPr>
                <a:defRPr/>
              </a:pPr>
              <a:r>
                <a:rPr lang="nl-NL" altLang="nl-NL" sz="2400" dirty="0">
                  <a:solidFill>
                    <a:schemeClr val="bg1"/>
                  </a:solidFill>
                  <a:latin typeface="Arial" charset="0"/>
                </a:rPr>
                <a:t>See.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04739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0FDC1B0-77BB-FFF0-39C6-DCAF9B784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13777" y="647698"/>
            <a:ext cx="3441222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5195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>
            <a:extLst>
              <a:ext uri="{FF2B5EF4-FFF2-40B4-BE49-F238E27FC236}">
                <a16:creationId xmlns:a16="http://schemas.microsoft.com/office/drawing/2014/main" id="{37E7946F-706A-4530-A20F-B2F462304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altLang="nl-NL"/>
              <a:t>Theorie</a:t>
            </a:r>
          </a:p>
        </p:txBody>
      </p:sp>
      <p:sp>
        <p:nvSpPr>
          <p:cNvPr id="176131" name="Rectangle 1027">
            <a:extLst>
              <a:ext uri="{FF2B5EF4-FFF2-40B4-BE49-F238E27FC236}">
                <a16:creationId xmlns:a16="http://schemas.microsoft.com/office/drawing/2014/main" id="{4FB16107-64BF-42C3-82D6-998012241C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7600" y="1497013"/>
            <a:ext cx="7739063" cy="278889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nl-NL" altLang="nl-NL" dirty="0"/>
              <a:t>Gedichten:</a:t>
            </a:r>
          </a:p>
          <a:p>
            <a:pPr eaLnBrk="1" hangingPunct="1">
              <a:buFontTx/>
              <a:buNone/>
              <a:defRPr/>
            </a:pPr>
            <a:r>
              <a:rPr lang="ar-SA" altLang="nl-NL" dirty="0"/>
              <a:t>۩</a:t>
            </a:r>
            <a:r>
              <a:rPr lang="nl-NL" altLang="nl-NL" dirty="0"/>
              <a:t> Kunnen rijmen, maar dat hoeft niet</a:t>
            </a:r>
          </a:p>
          <a:p>
            <a:pPr eaLnBrk="1" hangingPunct="1">
              <a:buFontTx/>
              <a:buNone/>
              <a:defRPr/>
            </a:pPr>
            <a:r>
              <a:rPr lang="ar-SA" altLang="nl-NL" dirty="0"/>
              <a:t>۩</a:t>
            </a:r>
            <a:r>
              <a:rPr lang="nl-NL" altLang="nl-NL" dirty="0"/>
              <a:t> Kunnen kort zijn, maar ook heel lang</a:t>
            </a:r>
          </a:p>
          <a:p>
            <a:pPr eaLnBrk="1" hangingPunct="1">
              <a:buFontTx/>
              <a:buNone/>
              <a:defRPr/>
            </a:pPr>
            <a:r>
              <a:rPr lang="ar-SA" altLang="nl-NL" dirty="0"/>
              <a:t>۩</a:t>
            </a:r>
            <a:r>
              <a:rPr lang="nl-NL" altLang="nl-NL" dirty="0"/>
              <a:t> Gaan ergens over, maar kunnen ook nergens over gaan</a:t>
            </a:r>
          </a:p>
          <a:p>
            <a:pPr eaLnBrk="1" hangingPunct="1">
              <a:buFontTx/>
              <a:buNone/>
              <a:defRPr/>
            </a:pPr>
            <a:r>
              <a:rPr lang="ar-SA" altLang="nl-NL" dirty="0"/>
              <a:t>۩</a:t>
            </a:r>
            <a:r>
              <a:rPr lang="nl-NL" altLang="nl-NL" dirty="0"/>
              <a:t> Met bestaande woorden of met verzonnen woorden</a:t>
            </a:r>
          </a:p>
        </p:txBody>
      </p:sp>
      <p:sp>
        <p:nvSpPr>
          <p:cNvPr id="176132" name="Text Box 1028">
            <a:extLst>
              <a:ext uri="{FF2B5EF4-FFF2-40B4-BE49-F238E27FC236}">
                <a16:creationId xmlns:a16="http://schemas.microsoft.com/office/drawing/2014/main" id="{CCFD032C-25F4-446F-9FC9-7D718C3D2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876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nl-NL" altLang="nl-NL">
              <a:latin typeface="NS Sans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60D3658-6F22-9D41-9875-9499352A9555}"/>
              </a:ext>
            </a:extLst>
          </p:cNvPr>
          <p:cNvSpPr/>
          <p:nvPr/>
        </p:nvSpPr>
        <p:spPr>
          <a:xfrm>
            <a:off x="2943133" y="4267971"/>
            <a:ext cx="213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Gevoel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86406EC-92C0-40CA-9541-482A86386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altLang="nl-NL" dirty="0"/>
              <a:t>Zelf proberen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D90369AC-7047-428A-8DC0-888FB297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876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nl-NL" altLang="nl-NL">
              <a:latin typeface="NS Sans" charset="0"/>
            </a:endParaRPr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E03206D7-7AFC-4AFC-8F3F-664AB1D6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8382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S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NS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NS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NS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NS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S Sans" pitchFamily="2" charset="0"/>
              </a:defRPr>
            </a:lvl9pPr>
          </a:lstStyle>
          <a:p>
            <a:pPr eaLnBrk="1" hangingPunct="1"/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1. Beschrijf of noem een plek in huis. </a:t>
            </a:r>
            <a:b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2. Verzin een regel met een kleur. </a:t>
            </a:r>
            <a:b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3. Verzin een regel met een huishoudelijk apparaat. </a:t>
            </a:r>
            <a:b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4. Wat voor weer is het? </a:t>
            </a:r>
            <a:b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5. Verzin zelf een regel. </a:t>
            </a:r>
            <a:b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6. Herhaal de 1</a:t>
            </a:r>
            <a:r>
              <a:rPr lang="nl-NL" altLang="nl-N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regel. </a:t>
            </a:r>
            <a:b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7. Herhaal de 2</a:t>
            </a:r>
            <a:r>
              <a:rPr lang="nl-NL" altLang="nl-N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regel.</a:t>
            </a:r>
          </a:p>
          <a:p>
            <a:pPr eaLnBrk="1" hangingPunct="1"/>
            <a:endParaRPr lang="nl-NL" altLang="nl-NL" sz="2000" dirty="0">
              <a:cs typeface="Times New Roman" panose="02020603050405020304" pitchFamily="18" charset="0"/>
            </a:endParaRPr>
          </a:p>
          <a:p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Voorbeeld:</a:t>
            </a:r>
            <a:b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De keuken</a:t>
            </a:r>
            <a:b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wordt langzaam maar zeker groen</a:t>
            </a:r>
            <a:b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terwijl de staafmixer</a:t>
            </a:r>
            <a:b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luidruchtig en stormachtig</a:t>
            </a:r>
            <a:b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door een pan gekookte broccoli draait</a:t>
            </a:r>
            <a:b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de keuken wordt</a:t>
            </a:r>
            <a:b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langzaam maar zeker groen</a:t>
            </a:r>
            <a:endParaRPr lang="nl-NL" altLang="nl-NL" sz="2000" dirty="0"/>
          </a:p>
        </p:txBody>
      </p:sp>
    </p:spTree>
  </p:cSld>
  <p:clrMapOvr>
    <a:masterClrMapping/>
  </p:clrMapOvr>
  <p:transition spd="med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45A1C8A-CE76-47DA-B914-6A8EBB97F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514914" cy="1400530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dirty="0"/>
              <a:t>Hoe maak ik een gedicht?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E8D9965-C614-4DEE-9DA5-28F6001C69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4588" y="1287463"/>
            <a:ext cx="7454900" cy="41465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nl-NL" altLang="nl-NL" dirty="0"/>
          </a:p>
          <a:p>
            <a:pPr eaLnBrk="1" hangingPunct="1">
              <a:defRPr/>
            </a:pPr>
            <a:r>
              <a:rPr lang="nl-NL" altLang="nl-NL" dirty="0"/>
              <a:t>Woorden associëren</a:t>
            </a:r>
          </a:p>
          <a:p>
            <a:pPr eaLnBrk="1" hangingPunct="1">
              <a:defRPr/>
            </a:pPr>
            <a:endParaRPr lang="nl-NL" altLang="nl-NL" dirty="0"/>
          </a:p>
          <a:p>
            <a:pPr eaLnBrk="1" hangingPunct="1">
              <a:buFontTx/>
              <a:buNone/>
              <a:defRPr/>
            </a:pPr>
            <a:endParaRPr lang="nl-NL" altLang="nl-NL" dirty="0"/>
          </a:p>
          <a:p>
            <a:pPr eaLnBrk="1" hangingPunct="1">
              <a:buFontTx/>
              <a:buNone/>
              <a:defRPr/>
            </a:pPr>
            <a:endParaRPr lang="nl-NL" altLang="nl-NL" dirty="0"/>
          </a:p>
          <a:p>
            <a:pPr eaLnBrk="1" hangingPunct="1">
              <a:buFontTx/>
              <a:buNone/>
              <a:defRPr/>
            </a:pPr>
            <a:endParaRPr lang="nl-NL" altLang="nl-NL" dirty="0"/>
          </a:p>
          <a:p>
            <a:pPr eaLnBrk="1" hangingPunct="1">
              <a:buFontTx/>
              <a:buNone/>
              <a:defRPr/>
            </a:pPr>
            <a:endParaRPr lang="nl-NL" alt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ACC545F-0EF1-C647-B2D6-076F0957C0A8}"/>
              </a:ext>
            </a:extLst>
          </p:cNvPr>
          <p:cNvSpPr/>
          <p:nvPr/>
        </p:nvSpPr>
        <p:spPr>
          <a:xfrm>
            <a:off x="4891158" y="2270735"/>
            <a:ext cx="2172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voeten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356C596-B5B5-694B-886B-4B50ED12D766}"/>
              </a:ext>
            </a:extLst>
          </p:cNvPr>
          <p:cNvSpPr/>
          <p:nvPr/>
        </p:nvSpPr>
        <p:spPr>
          <a:xfrm>
            <a:off x="1572829" y="3406050"/>
            <a:ext cx="2101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droom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668D49D-9F7B-5847-8194-D7D9CCCEA810}"/>
              </a:ext>
            </a:extLst>
          </p:cNvPr>
          <p:cNvSpPr/>
          <p:nvPr/>
        </p:nvSpPr>
        <p:spPr>
          <a:xfrm>
            <a:off x="4833299" y="4028810"/>
            <a:ext cx="1303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</a:t>
            </a:r>
          </a:p>
        </p:txBody>
      </p:sp>
    </p:spTree>
  </p:cSld>
  <p:clrMapOvr>
    <a:masterClrMapping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28983E7-1C25-43F0-BE6C-C0C3CA61A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709" y="452718"/>
            <a:ext cx="7943367" cy="1400530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dirty="0"/>
              <a:t>Hoe maak ik een gedicht?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AC144F4-EBAA-4729-B03A-50E8042ACD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5923" y="1286735"/>
            <a:ext cx="6711654" cy="419548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nl-NL" altLang="nl-NL" dirty="0"/>
          </a:p>
          <a:p>
            <a:pPr eaLnBrk="1" hangingPunct="1">
              <a:defRPr/>
            </a:pPr>
            <a:r>
              <a:rPr lang="nl-NL" altLang="nl-NL" dirty="0"/>
              <a:t>Tegenovergestelde</a:t>
            </a:r>
          </a:p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AFC02E3-E371-5B46-85C1-5CBA5CF77C43}"/>
              </a:ext>
            </a:extLst>
          </p:cNvPr>
          <p:cNvSpPr/>
          <p:nvPr/>
        </p:nvSpPr>
        <p:spPr>
          <a:xfrm>
            <a:off x="4489286" y="2341301"/>
            <a:ext cx="198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langer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F3CD928-2D95-F24A-8310-4B973DB76ECC}"/>
              </a:ext>
            </a:extLst>
          </p:cNvPr>
          <p:cNvSpPr/>
          <p:nvPr/>
        </p:nvSpPr>
        <p:spPr>
          <a:xfrm>
            <a:off x="2287671" y="3429787"/>
            <a:ext cx="1598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goed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B5ED25F-3348-F74A-9EA4-AC1B79B607C2}"/>
              </a:ext>
            </a:extLst>
          </p:cNvPr>
          <p:cNvSpPr/>
          <p:nvPr/>
        </p:nvSpPr>
        <p:spPr>
          <a:xfrm>
            <a:off x="4822102" y="4143960"/>
            <a:ext cx="1855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water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{E22EAC6F-D4EF-D741-B89B-E318A938B473}tf10001062</Template>
  <TotalTime>1321</TotalTime>
  <Words>467</Words>
  <Application>Microsoft Office PowerPoint</Application>
  <PresentationFormat>Diavoorstelling (4:3)</PresentationFormat>
  <Paragraphs>120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NS Sans</vt:lpstr>
      <vt:lpstr>Wingdings 3</vt:lpstr>
      <vt:lpstr>Ion</vt:lpstr>
      <vt:lpstr>Poëzie</vt:lpstr>
      <vt:lpstr>Les Poëzie</vt:lpstr>
      <vt:lpstr>Gedichten</vt:lpstr>
      <vt:lpstr>PowerPoint-presentatie</vt:lpstr>
      <vt:lpstr>PowerPoint-presentatie</vt:lpstr>
      <vt:lpstr>Theorie</vt:lpstr>
      <vt:lpstr>Zelf proberen</vt:lpstr>
      <vt:lpstr>Hoe maak ik een gedicht?</vt:lpstr>
      <vt:lpstr>Hoe maak ik een gedicht?</vt:lpstr>
      <vt:lpstr>PowerPoint-presentatie</vt:lpstr>
      <vt:lpstr>Spelregels bij het maken van  dit gedicht: </vt:lpstr>
      <vt:lpstr>Je gedicht afronden</vt:lpstr>
      <vt:lpstr>Wedstrijd</vt:lpstr>
    </vt:vector>
  </TitlesOfParts>
  <Company>Nederlandse Spoorwegen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Braak, G.</dc:creator>
  <dc:description>ing. E.J. Loman_x000d_
Ingenieursbureau B-ware b.v.</dc:description>
  <cp:lastModifiedBy>Braak, G.</cp:lastModifiedBy>
  <cp:revision>91</cp:revision>
  <cp:lastPrinted>2004-05-18T11:25:21Z</cp:lastPrinted>
  <dcterms:created xsi:type="dcterms:W3CDTF">2003-06-13T14:30:16Z</dcterms:created>
  <dcterms:modified xsi:type="dcterms:W3CDTF">2023-05-22T09:22:01Z</dcterms:modified>
</cp:coreProperties>
</file>